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4" r:id="rId6"/>
    <p:sldId id="261" r:id="rId7"/>
    <p:sldId id="259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9"/>
    <p:restoredTop sz="94833"/>
  </p:normalViewPr>
  <p:slideViewPr>
    <p:cSldViewPr snapToGrid="0" snapToObjects="1">
      <p:cViewPr varScale="1">
        <p:scale>
          <a:sx n="103" d="100"/>
          <a:sy n="103" d="100"/>
        </p:scale>
        <p:origin x="2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996297-BE04-AD48-B1CC-001B994677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C00E3D5-9A51-D94E-840B-67795560BF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82B5CB7-2FB6-4B4A-95BA-D062CE0E0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D1A2-673F-B844-8EA1-D837530E7C6F}" type="datetimeFigureOut">
              <a:rPr lang="ru-RU" smtClean="0"/>
              <a:t>14.05.24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689612D-E979-754E-B99E-872020C33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2C6F19-4417-F942-A0B9-DBA7BFA76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BC49-CEA2-6B4B-8A96-89A983915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455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FE8AA1-269E-5A4A-91E2-E37224EE6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39514C2-7366-FD4E-B9DD-BED95C8A79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08CEB2-918C-D344-99BE-5DEBAEDD5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D1A2-673F-B844-8EA1-D837530E7C6F}" type="datetimeFigureOut">
              <a:rPr lang="ru-RU" smtClean="0"/>
              <a:t>14.05.24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CC59F9-F3FA-0648-83B8-7BEC2E181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682D75C-E52F-504A-A762-E74F22BCB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BC49-CEA2-6B4B-8A96-89A983915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173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BF58734-D72A-5146-AD54-49DFE22683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19E1727-2422-6B4C-9813-86CDC8DAF8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DA8DC3-122F-A440-BE0B-18B18FB13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D1A2-673F-B844-8EA1-D837530E7C6F}" type="datetimeFigureOut">
              <a:rPr lang="ru-RU" smtClean="0"/>
              <a:t>14.05.24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8027BB-F804-DE49-9544-EAF9BA07B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F946EAE-2562-C247-8A1D-E83251CE7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BC49-CEA2-6B4B-8A96-89A983915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707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4F0D8D-6E9E-CA42-8639-C198B16B5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BA482F-DF14-6D4A-BCD8-6AE5CBB4E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EC70DA-A796-674C-8835-89011F755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D1A2-673F-B844-8EA1-D837530E7C6F}" type="datetimeFigureOut">
              <a:rPr lang="ru-RU" smtClean="0"/>
              <a:t>14.05.24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B3298AE-9A72-084E-8580-C8021FE78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7F0BBA-D88E-4245-B828-93504F632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BC49-CEA2-6B4B-8A96-89A983915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946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B37F2B-0756-9644-9F5C-7086C67E0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F9B7407-30D6-7147-A5CF-37377E83D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8EB06B-7C6C-AD4E-89BB-5D1D4BF18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D1A2-673F-B844-8EA1-D837530E7C6F}" type="datetimeFigureOut">
              <a:rPr lang="ru-RU" smtClean="0"/>
              <a:t>14.05.24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177ECB-CFD6-AD47-939B-B6C7E131D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F7511C-7822-FA43-9304-FFE0D5E45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BC49-CEA2-6B4B-8A96-89A983915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22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5FC30C-A607-1C4A-9142-A3E970852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914082-A5CD-7E41-8315-193013B881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9B908F1-8ACE-A74F-9FAE-C50E3460A4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88BFC62-A3B3-9741-914B-143A38321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D1A2-673F-B844-8EA1-D837530E7C6F}" type="datetimeFigureOut">
              <a:rPr lang="ru-RU" smtClean="0"/>
              <a:t>14.05.24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97DB65-4519-914D-AB3E-317507D63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9D0A904-F6C4-9B40-B92B-DE5C8AA8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BC49-CEA2-6B4B-8A96-89A983915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17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3CC121-B770-0A40-9D35-791986E0D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3C0BDA9-2F02-1D44-BEC7-E8BE8D0EC9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9EC052A-8552-AD41-AC16-008ABB6B62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A28484-15BB-D24A-8087-2A1B9B8A25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9611C8F-9F8E-1E4D-818E-9C06C595B9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ADD4E13-6B1B-5149-AA38-6F0E5C9A8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D1A2-673F-B844-8EA1-D837530E7C6F}" type="datetimeFigureOut">
              <a:rPr lang="ru-RU" smtClean="0"/>
              <a:t>14.05.24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0263C9E-4D30-644D-BC72-97F99ACA1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A85D121-ECE1-8645-88CF-EC474B13E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BC49-CEA2-6B4B-8A96-89A983915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7478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174C25-C21D-A54D-A23B-3B58260EF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1F766D2-EEE6-3F45-A8FD-AC1CDF004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D1A2-673F-B844-8EA1-D837530E7C6F}" type="datetimeFigureOut">
              <a:rPr lang="ru-RU" smtClean="0"/>
              <a:t>14.05.24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4FF3609-4B71-7140-871D-9104D3F3A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38EACCF-C29C-724C-8DA9-3E14407D0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BC49-CEA2-6B4B-8A96-89A983915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72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DFC083F-D104-ED49-B0DA-32E28F36A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D1A2-673F-B844-8EA1-D837530E7C6F}" type="datetimeFigureOut">
              <a:rPr lang="ru-RU" smtClean="0"/>
              <a:t>14.05.24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3908B80-3F63-3E49-BD2F-9BF38D3CF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8173C9D-9099-7546-8320-A9A679C31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BC49-CEA2-6B4B-8A96-89A983915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098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EF9919-3786-5C46-9F98-385F1B5EA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A04A5F-ADAF-1446-B849-8D24F144E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752D497-0358-E247-92BF-94EA85ACEF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214A939-4478-5C4A-89F0-2A542A177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D1A2-673F-B844-8EA1-D837530E7C6F}" type="datetimeFigureOut">
              <a:rPr lang="ru-RU" smtClean="0"/>
              <a:t>14.05.24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3E0F81C-88A7-8442-8BFC-6B91B31D1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C2C4C58-2114-F345-9CE1-E5F8B3383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BC49-CEA2-6B4B-8A96-89A983915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823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CA51E8-F63D-DE44-8633-7A1B1E546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58AD68E-5F6F-0040-86C9-8FC9A41D9F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2DC62DE-9BE8-5E4F-A0E3-7A8ED91E7F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B6EA501-675F-1444-A640-8076C1023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D1A2-673F-B844-8EA1-D837530E7C6F}" type="datetimeFigureOut">
              <a:rPr lang="ru-RU" smtClean="0"/>
              <a:t>14.05.24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DE20380-4BB1-EA47-A9DF-9453A00D7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9778BD6-C51B-E34A-AEC9-BCF77E4E9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BC49-CEA2-6B4B-8A96-89A983915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523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3550DD-8BCD-1046-996A-3628C0CB4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A57F738-6A1C-4E4D-B3F8-1E7EE7378C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3C26FF2-6E89-5A4A-9384-9F68122629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2D1A2-673F-B844-8EA1-D837530E7C6F}" type="datetimeFigureOut">
              <a:rPr lang="ru-RU" smtClean="0"/>
              <a:t>14.05.24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D1AF92-0F4D-2346-9350-069AD46248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AD7A79-B2E0-4541-A095-D0D7F44964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9BC49-CEA2-6B4B-8A96-89A983915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788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339799-CEC6-9847-A89C-75F60A3B1F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257" y="143690"/>
            <a:ext cx="11286308" cy="610009"/>
          </a:xfrm>
        </p:spPr>
        <p:txBody>
          <a:bodyPr>
            <a:normAutofit/>
          </a:bodyPr>
          <a:lstStyle/>
          <a:p>
            <a:r>
              <a:rPr lang="ru-RU" sz="2800" dirty="0"/>
              <a:t>КГБУЗ ККОКБ им. проф. П.Г. Макарова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9DAAF84-30DF-CF46-B80F-668D47C40C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2411" y="1995306"/>
            <a:ext cx="9144000" cy="878523"/>
          </a:xfrm>
        </p:spPr>
        <p:txBody>
          <a:bodyPr>
            <a:noAutofit/>
          </a:bodyPr>
          <a:lstStyle/>
          <a:p>
            <a:r>
              <a:rPr lang="ru-RU" sz="4000" dirty="0"/>
              <a:t>Актуальные вопросы взаимодействия ККОКБ и МЗ края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3B45920-D93B-054A-8538-F5123F5E90D4}"/>
              </a:ext>
            </a:extLst>
          </p:cNvPr>
          <p:cNvSpPr/>
          <p:nvPr/>
        </p:nvSpPr>
        <p:spPr>
          <a:xfrm>
            <a:off x="8116388" y="4712566"/>
            <a:ext cx="34311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к.м.н. зав. отделением ООДП№2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Гарькавенко Виктор Валерьевич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639AC03-2A3C-244A-A753-BE46995BF52B}"/>
              </a:ext>
            </a:extLst>
          </p:cNvPr>
          <p:cNvSpPr/>
          <p:nvPr/>
        </p:nvSpPr>
        <p:spPr>
          <a:xfrm>
            <a:off x="4353241" y="6065911"/>
            <a:ext cx="20224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Красноярск 2024 г.</a:t>
            </a:r>
          </a:p>
        </p:txBody>
      </p:sp>
    </p:spTree>
    <p:extLst>
      <p:ext uri="{BB962C8B-B14F-4D97-AF65-F5344CB8AC3E}">
        <p14:creationId xmlns:p14="http://schemas.microsoft.com/office/powerpoint/2010/main" val="3616408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2C21B7E-F428-8D4D-A3BA-DBEA9F35C0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640" y="457199"/>
            <a:ext cx="10515600" cy="5865223"/>
          </a:xfrm>
        </p:spPr>
        <p:txBody>
          <a:bodyPr>
            <a:normAutofit fontScale="25000" lnSpcReduction="20000"/>
          </a:bodyPr>
          <a:lstStyle/>
          <a:p>
            <a:r>
              <a:rPr lang="ru-RU" sz="7200" b="1" dirty="0"/>
              <a:t>ПЕРЕЧЕНЬ НЕОБХОДИМЫХ ИССЛЕДОВАНИЙ ДЛЯ ОПЕРАТИВНОГО ЛЕЧЕНИЯ (КАТАРАКТА, ГЛАУКОМА, КОСОГЛАЗИЕ):</a:t>
            </a:r>
            <a:endParaRPr lang="ru-RU" sz="7200" dirty="0"/>
          </a:p>
          <a:p>
            <a:pPr lvl="0"/>
            <a:r>
              <a:rPr lang="ru-RU" sz="7200" b="1" dirty="0"/>
              <a:t>Давностью не более 1 года:</a:t>
            </a:r>
            <a:endParaRPr lang="ru-RU" sz="7200" dirty="0"/>
          </a:p>
          <a:p>
            <a:pPr lvl="0"/>
            <a:r>
              <a:rPr lang="ru-RU" sz="7200" dirty="0"/>
              <a:t>флюорография (рентгеноскопия) органов грудной клетки</a:t>
            </a:r>
            <a:r>
              <a:rPr lang="en-US" sz="7200" dirty="0"/>
              <a:t>.</a:t>
            </a:r>
            <a:endParaRPr lang="ru-RU" sz="7200" dirty="0"/>
          </a:p>
          <a:p>
            <a:r>
              <a:rPr lang="ru-RU" sz="7200" b="1" dirty="0"/>
              <a:t>2.</a:t>
            </a:r>
            <a:r>
              <a:rPr lang="ru-RU" sz="7200" dirty="0"/>
              <a:t> </a:t>
            </a:r>
            <a:r>
              <a:rPr lang="ru-RU" sz="7200" b="1" dirty="0"/>
              <a:t>Давностью не более 3-х месяцев:</a:t>
            </a:r>
            <a:endParaRPr lang="ru-RU" sz="7200" dirty="0"/>
          </a:p>
          <a:p>
            <a:pPr lvl="0"/>
            <a:r>
              <a:rPr lang="ru-RU" sz="7200" dirty="0"/>
              <a:t>результат анализа крови на гепатиты В и С: </a:t>
            </a:r>
            <a:r>
              <a:rPr lang="ru-RU" sz="7200" dirty="0" err="1"/>
              <a:t>Нbs</a:t>
            </a:r>
            <a:r>
              <a:rPr lang="ru-RU" sz="7200" dirty="0"/>
              <a:t>-АГ, АНТИ-ВГС. При (+) результатах необходимо </a:t>
            </a:r>
            <a:r>
              <a:rPr lang="ru-RU" sz="7200" b="1" dirty="0"/>
              <a:t>заключение врача инфекциониста</a:t>
            </a:r>
            <a:r>
              <a:rPr lang="en-US" sz="7200" b="1" dirty="0"/>
              <a:t>;</a:t>
            </a:r>
            <a:endParaRPr lang="ru-RU" sz="7200" dirty="0"/>
          </a:p>
          <a:p>
            <a:pPr lvl="0"/>
            <a:r>
              <a:rPr lang="ru-RU" sz="7200" b="1" dirty="0">
                <a:solidFill>
                  <a:srgbClr val="FF0000"/>
                </a:solidFill>
              </a:rPr>
              <a:t>результат анализа крови на ВИЧ (по показаниям)</a:t>
            </a:r>
            <a:r>
              <a:rPr lang="en-US" sz="7200" b="1" dirty="0">
                <a:solidFill>
                  <a:srgbClr val="FF0000"/>
                </a:solidFill>
              </a:rPr>
              <a:t>.</a:t>
            </a:r>
            <a:endParaRPr lang="ru-RU" sz="7200" b="1" dirty="0">
              <a:solidFill>
                <a:srgbClr val="FF0000"/>
              </a:solidFill>
            </a:endParaRPr>
          </a:p>
          <a:p>
            <a:r>
              <a:rPr lang="ru-RU" sz="7200" b="1" dirty="0"/>
              <a:t>3.</a:t>
            </a:r>
            <a:r>
              <a:rPr lang="ru-RU" sz="7200" dirty="0"/>
              <a:t> </a:t>
            </a:r>
            <a:r>
              <a:rPr lang="ru-RU" sz="7200" b="1" dirty="0"/>
              <a:t>Давностью не более 1 месяца:</a:t>
            </a:r>
            <a:endParaRPr lang="ru-RU" sz="7200" dirty="0"/>
          </a:p>
          <a:p>
            <a:pPr lvl="0"/>
            <a:r>
              <a:rPr lang="ru-RU" sz="7200" dirty="0"/>
              <a:t>результат анализа крови на RW (реакция </a:t>
            </a:r>
            <a:r>
              <a:rPr lang="ru-RU" sz="7200" dirty="0" err="1"/>
              <a:t>Вассермана</a:t>
            </a:r>
            <a:r>
              <a:rPr lang="ru-RU" sz="7200" dirty="0"/>
              <a:t>)</a:t>
            </a:r>
            <a:r>
              <a:rPr lang="en-US" sz="7200" dirty="0"/>
              <a:t>;</a:t>
            </a:r>
            <a:endParaRPr lang="ru-RU" sz="7200" dirty="0"/>
          </a:p>
          <a:p>
            <a:pPr lvl="0"/>
            <a:r>
              <a:rPr lang="ru-RU" sz="7200" dirty="0"/>
              <a:t>электрокардиограмма (описание)</a:t>
            </a:r>
            <a:r>
              <a:rPr lang="en-US" sz="7200" dirty="0"/>
              <a:t>;</a:t>
            </a:r>
            <a:endParaRPr lang="ru-RU" sz="7200" dirty="0"/>
          </a:p>
          <a:p>
            <a:pPr lvl="0"/>
            <a:r>
              <a:rPr lang="ru-RU" sz="7200" b="1" dirty="0">
                <a:solidFill>
                  <a:srgbClr val="FF0000"/>
                </a:solidFill>
              </a:rPr>
              <a:t>рентгенография придаточных пазух носа, описание, заключение ЛОР-врача</a:t>
            </a:r>
            <a:r>
              <a:rPr lang="en-US" sz="7200" b="1" dirty="0">
                <a:solidFill>
                  <a:srgbClr val="FF0000"/>
                </a:solidFill>
              </a:rPr>
              <a:t>;</a:t>
            </a:r>
            <a:endParaRPr lang="ru-RU" sz="7200" b="1" dirty="0">
              <a:solidFill>
                <a:srgbClr val="FF0000"/>
              </a:solidFill>
            </a:endParaRPr>
          </a:p>
          <a:p>
            <a:pPr lvl="0"/>
            <a:r>
              <a:rPr lang="ru-RU" sz="7200" b="1" dirty="0">
                <a:solidFill>
                  <a:srgbClr val="FF0000"/>
                </a:solidFill>
              </a:rPr>
              <a:t>заключение стоматолога о санации полости рта</a:t>
            </a:r>
            <a:r>
              <a:rPr lang="en-US" sz="7200" b="1" dirty="0">
                <a:solidFill>
                  <a:srgbClr val="FF0000"/>
                </a:solidFill>
              </a:rPr>
              <a:t>.</a:t>
            </a:r>
            <a:endParaRPr lang="ru-RU" sz="7200" b="1" dirty="0">
              <a:solidFill>
                <a:srgbClr val="FF0000"/>
              </a:solidFill>
            </a:endParaRPr>
          </a:p>
          <a:p>
            <a:r>
              <a:rPr lang="ru-RU" sz="7200" b="1" dirty="0"/>
              <a:t>4.</a:t>
            </a:r>
            <a:r>
              <a:rPr lang="ru-RU" sz="7200" dirty="0"/>
              <a:t> </a:t>
            </a:r>
            <a:r>
              <a:rPr lang="ru-RU" sz="7200" b="1" dirty="0"/>
              <a:t>Давностью не более 15 дней:</a:t>
            </a:r>
            <a:endParaRPr lang="ru-RU" sz="7200" dirty="0"/>
          </a:p>
          <a:p>
            <a:pPr lvl="0"/>
            <a:r>
              <a:rPr lang="ru-RU" sz="7200" dirty="0"/>
              <a:t>развернутый анализ крови</a:t>
            </a:r>
            <a:r>
              <a:rPr lang="en-US" sz="7200" dirty="0"/>
              <a:t>;</a:t>
            </a:r>
            <a:endParaRPr lang="ru-RU" sz="7200" dirty="0"/>
          </a:p>
          <a:p>
            <a:pPr lvl="0"/>
            <a:r>
              <a:rPr lang="ru-RU" sz="7200" dirty="0"/>
              <a:t>анализ крови на сахар</a:t>
            </a:r>
            <a:r>
              <a:rPr lang="en-US" sz="7200" dirty="0"/>
              <a:t>;</a:t>
            </a:r>
            <a:endParaRPr lang="ru-RU" sz="7200" dirty="0"/>
          </a:p>
          <a:p>
            <a:pPr lvl="0"/>
            <a:r>
              <a:rPr lang="ru-RU" sz="7200" dirty="0"/>
              <a:t>заключение терапевта об отсутствии противопоказаний к глазной операции (с учетом АД, результатов всех анализов, ЭКГ, </a:t>
            </a:r>
            <a:r>
              <a:rPr lang="ru-RU" sz="7200" dirty="0" err="1"/>
              <a:t>R</a:t>
            </a:r>
            <a:r>
              <a:rPr lang="ru-RU" sz="7200" dirty="0"/>
              <a:t>-графии и др.)</a:t>
            </a:r>
            <a:r>
              <a:rPr lang="en-US" sz="7200" dirty="0"/>
              <a:t>.</a:t>
            </a:r>
            <a:endParaRPr lang="ru-RU" sz="7200" dirty="0"/>
          </a:p>
          <a:p>
            <a:r>
              <a:rPr lang="ru-RU" sz="7200" b="1" dirty="0"/>
              <a:t>Заключение по показаниям</a:t>
            </a:r>
            <a:r>
              <a:rPr lang="ru-RU" sz="7200" dirty="0"/>
              <a:t>: эндокринолога (план ведения пациента до и после операции), кардиолога, аллерголога (в </a:t>
            </a:r>
            <a:r>
              <a:rPr lang="ru-RU" sz="7200" dirty="0" err="1"/>
              <a:t>т.ч</a:t>
            </a:r>
            <a:r>
              <a:rPr lang="ru-RU" sz="7200" dirty="0"/>
              <a:t>., при непереносимости более двух препаратов), невролога, пульмонолога, онколога.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3791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DF8D25-CB67-6749-A137-1493E61F3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869"/>
            <a:ext cx="10515600" cy="901972"/>
          </a:xfrm>
        </p:spPr>
        <p:txBody>
          <a:bodyPr/>
          <a:lstStyle/>
          <a:p>
            <a:r>
              <a:rPr lang="ru-RU" dirty="0"/>
              <a:t>Что необходимо пациенту разъяснить: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612DB7-3CEF-854A-A7DD-FF4D08470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5840"/>
            <a:ext cx="10515600" cy="5238205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Памятку есть возможность распечатать с сайта учреждения и в том числе выдать на руки пациенту, который поедет в ККОКБ</a:t>
            </a:r>
          </a:p>
          <a:p>
            <a:r>
              <a:rPr lang="ru-RU" dirty="0"/>
              <a:t>Если пациент приезжает в ККОКБ, который не прошел предварительное обследование в поликлинике ККОКБ:</a:t>
            </a:r>
          </a:p>
          <a:p>
            <a:pPr marL="323850" indent="0">
              <a:buNone/>
            </a:pPr>
            <a:r>
              <a:rPr lang="ru-RU" dirty="0"/>
              <a:t>1. Необходимо явиться в 8.30-9.00 для старта прохождения ИМЕННО   </a:t>
            </a:r>
            <a:r>
              <a:rPr lang="ru-RU" dirty="0">
                <a:solidFill>
                  <a:srgbClr val="FF0000"/>
                </a:solidFill>
              </a:rPr>
              <a:t>офтальмологического обследования</a:t>
            </a:r>
          </a:p>
          <a:p>
            <a:pPr marL="323850" indent="0">
              <a:buNone/>
            </a:pPr>
            <a:r>
              <a:rPr lang="ru-RU" dirty="0"/>
              <a:t>2. Оперативное лечение катаракты будет осуществляться на следующий день, так как необходима в том числе предварительная </a:t>
            </a:r>
            <a:r>
              <a:rPr lang="ru-RU" dirty="0" err="1"/>
              <a:t>антибиотико</a:t>
            </a:r>
            <a:r>
              <a:rPr lang="ru-RU" dirty="0"/>
              <a:t> профилактика</a:t>
            </a:r>
          </a:p>
          <a:p>
            <a:pPr marL="323850" indent="0">
              <a:buNone/>
            </a:pPr>
            <a:r>
              <a:rPr lang="ru-RU" dirty="0"/>
              <a:t>3. На послеоперационные осмотр есть возможность явиться в утренние часы 8.30 – 9.00 и утренним автобусом уехать домой.</a:t>
            </a:r>
          </a:p>
          <a:p>
            <a:pPr marL="323850" indent="0">
              <a:buNone/>
            </a:pPr>
            <a:r>
              <a:rPr lang="ru-RU" dirty="0"/>
              <a:t>Предупредить пациента, что при записи в дневной стационар необходимо позаботиться о проживании минимум на 3 дня </a:t>
            </a:r>
            <a:r>
              <a:rPr lang="ru-RU" b="1" dirty="0">
                <a:solidFill>
                  <a:srgbClr val="FF0000"/>
                </a:solidFill>
              </a:rPr>
              <a:t>НЕ В БОЛЬНИЦЕ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1021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690A66-C99D-814F-B7BD-D8E963F6D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Оперативное лечение пациентов на придаточном аппарате глаза: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392E11-B531-BD43-94C0-9442D857E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Запись проводится через СПГ</a:t>
            </a:r>
          </a:p>
          <a:p>
            <a:r>
              <a:rPr lang="ru-RU" dirty="0"/>
              <a:t>Открытие слотов производится так же 10.00 каждую пятницу </a:t>
            </a:r>
          </a:p>
          <a:p>
            <a:r>
              <a:rPr lang="ru-RU" dirty="0"/>
              <a:t>Направление пациентов с данной патологией производится в ООДП №1 и ООДП №2</a:t>
            </a:r>
          </a:p>
        </p:txBody>
      </p:sp>
    </p:spTree>
    <p:extLst>
      <p:ext uri="{BB962C8B-B14F-4D97-AF65-F5344CB8AC3E}">
        <p14:creationId xmlns:p14="http://schemas.microsoft.com/office/powerpoint/2010/main" val="2725588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D273EB-F5CF-3F48-8202-FA3A8E259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Явка на повторные </a:t>
            </a:r>
            <a:r>
              <a:rPr lang="ru-RU" dirty="0" err="1"/>
              <a:t>интравитреальные</a:t>
            </a:r>
            <a:r>
              <a:rPr lang="ru-RU" dirty="0"/>
              <a:t> инъекции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9D1611-688B-A041-8D63-86072A341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Явка в назначенное время</a:t>
            </a:r>
          </a:p>
          <a:p>
            <a:r>
              <a:rPr lang="ru-RU" dirty="0"/>
              <a:t>Направление форма - 057</a:t>
            </a:r>
            <a:r>
              <a:rPr lang="en-US" dirty="0"/>
              <a:t>/</a:t>
            </a:r>
            <a:r>
              <a:rPr lang="ru-RU" dirty="0"/>
              <a:t>у</a:t>
            </a:r>
          </a:p>
          <a:p>
            <a:r>
              <a:rPr lang="ru-RU" dirty="0"/>
              <a:t>Развернутый анализ крови</a:t>
            </a:r>
          </a:p>
          <a:p>
            <a:r>
              <a:rPr lang="ru-RU" dirty="0"/>
              <a:t>Заключение терапевта</a:t>
            </a:r>
          </a:p>
        </p:txBody>
      </p:sp>
    </p:spTree>
    <p:extLst>
      <p:ext uri="{BB962C8B-B14F-4D97-AF65-F5344CB8AC3E}">
        <p14:creationId xmlns:p14="http://schemas.microsoft.com/office/powerpoint/2010/main" val="2096453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3265CA-2887-BA43-9082-F171A7A06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Слабые места: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F0F34A-9821-3F4F-A384-75F986E5B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Поступают пациенты с явными признаками ПОУГ на хирургическое лечение катаракты</a:t>
            </a:r>
          </a:p>
          <a:p>
            <a:pPr marL="0" indent="0">
              <a:buNone/>
            </a:pPr>
            <a:r>
              <a:rPr lang="ru-RU" dirty="0"/>
              <a:t>1. Инстилляция </a:t>
            </a:r>
            <a:r>
              <a:rPr lang="ru-RU" dirty="0" err="1"/>
              <a:t>антиглаукомных</a:t>
            </a:r>
            <a:r>
              <a:rPr lang="ru-RU" dirty="0"/>
              <a:t> капель в анамнезе</a:t>
            </a:r>
          </a:p>
          <a:p>
            <a:pPr marL="0" indent="0">
              <a:buNone/>
            </a:pPr>
            <a:r>
              <a:rPr lang="ru-RU" dirty="0"/>
              <a:t>2. Выраженная асимметрия  по состоянию пигментной каймы</a:t>
            </a:r>
          </a:p>
          <a:p>
            <a:pPr marL="0" indent="0">
              <a:buNone/>
            </a:pPr>
            <a:r>
              <a:rPr lang="ru-RU" dirty="0"/>
              <a:t>3. </a:t>
            </a:r>
            <a:r>
              <a:rPr lang="ru-RU" dirty="0" err="1"/>
              <a:t>Псевдоэксфолиации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4. </a:t>
            </a:r>
            <a:r>
              <a:rPr lang="ru-RU" dirty="0" err="1"/>
              <a:t>Ассиметрия</a:t>
            </a:r>
            <a:r>
              <a:rPr lang="ru-RU" dirty="0"/>
              <a:t> по </a:t>
            </a:r>
            <a:r>
              <a:rPr lang="ru-RU" dirty="0" err="1"/>
              <a:t>грубине</a:t>
            </a:r>
            <a:r>
              <a:rPr lang="ru-RU" dirty="0"/>
              <a:t> передней камеры</a:t>
            </a:r>
          </a:p>
          <a:p>
            <a:pPr marL="0" indent="0">
              <a:buNone/>
            </a:pPr>
            <a:r>
              <a:rPr lang="ru-RU" dirty="0"/>
              <a:t>5. При измерении ВГД в условиях ОФД выраженная асимметрия и </a:t>
            </a:r>
            <a:r>
              <a:rPr lang="ru-RU" dirty="0" err="1"/>
              <a:t>офтальмогипертензия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8262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D5BC8D-0214-5547-BEA8-097F21BD5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Приятные моменты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652ED7-DB92-C948-AD36-52DF21038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В связи с загруженностью офтальмологов было принято решение о обозначении даты госпитализации при хирургии катаракты на парный глаз:</a:t>
            </a:r>
          </a:p>
          <a:p>
            <a:pPr marL="514350" indent="-514350">
              <a:buAutoNum type="arabicPeriod"/>
            </a:pPr>
            <a:r>
              <a:rPr lang="ru-RU" dirty="0"/>
              <a:t>Нет необходимости проводить ТМК</a:t>
            </a:r>
          </a:p>
          <a:p>
            <a:pPr marL="514350" indent="-514350">
              <a:buAutoNum type="arabicPeriod"/>
            </a:pPr>
            <a:r>
              <a:rPr lang="ru-RU" dirty="0"/>
              <a:t>В выписке будет указана дата госпитализации на парный глаз в выписном эпикризе</a:t>
            </a:r>
          </a:p>
          <a:p>
            <a:pPr marL="514350" indent="-514350">
              <a:buAutoNum type="arabicPeriod"/>
            </a:pPr>
            <a:r>
              <a:rPr lang="ru-RU" dirty="0"/>
              <a:t>Пациент уже будет записан в лист ожидания в </a:t>
            </a:r>
            <a:r>
              <a:rPr lang="en-US" dirty="0"/>
              <a:t>QMS </a:t>
            </a:r>
            <a:r>
              <a:rPr lang="ru-RU" dirty="0"/>
              <a:t>при выписке</a:t>
            </a:r>
          </a:p>
          <a:p>
            <a:pPr marL="514350" indent="-514350">
              <a:buAutoNum type="arabicPeriod"/>
            </a:pPr>
            <a:r>
              <a:rPr lang="ru-RU" dirty="0"/>
              <a:t>На сегодняшний день запись ведется на июнь 2024 года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dirty="0"/>
              <a:t>Перечень необходимых анализов и документов остается прежним, в том числе НАПРАВЛЕНИЕ форма - 057</a:t>
            </a:r>
            <a:r>
              <a:rPr lang="en-US" dirty="0"/>
              <a:t>/</a:t>
            </a:r>
            <a:r>
              <a:rPr lang="ru-RU" dirty="0"/>
              <a:t>у (можно в письменной форме) </a:t>
            </a:r>
            <a:endParaRPr lang="en-US" dirty="0"/>
          </a:p>
          <a:p>
            <a:pPr marL="514350" indent="-514350">
              <a:buAutoNum type="arabicPeriod"/>
            </a:pPr>
            <a:endParaRPr lang="ru-RU" dirty="0"/>
          </a:p>
          <a:p>
            <a:pPr marL="514350" indent="-514350">
              <a:buAutoNum type="arabicPeriod"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6521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00522A-2C0E-E147-B97F-82CCD379C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948" y="1188085"/>
            <a:ext cx="10515600" cy="3527606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Выражаю огромную благодарность за сотрудничество правильное адекватное направление пациентов на хирургическое лечение </a:t>
            </a:r>
          </a:p>
        </p:txBody>
      </p:sp>
    </p:spTree>
    <p:extLst>
      <p:ext uri="{BB962C8B-B14F-4D97-AF65-F5344CB8AC3E}">
        <p14:creationId xmlns:p14="http://schemas.microsoft.com/office/powerpoint/2010/main" val="32139957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530</Words>
  <Application>Microsoft Macintosh PowerPoint</Application>
  <PresentationFormat>Широкоэкранный</PresentationFormat>
  <Paragraphs>53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КГБУЗ ККОКБ им. проф. П.Г. Макарова</vt:lpstr>
      <vt:lpstr>Презентация PowerPoint</vt:lpstr>
      <vt:lpstr>Что необходимо пациенту разъяснить:</vt:lpstr>
      <vt:lpstr>Оперативное лечение пациентов на придаточном аппарате глаза:</vt:lpstr>
      <vt:lpstr>Явка на повторные интравитреальные инъекции</vt:lpstr>
      <vt:lpstr>Слабые места:</vt:lpstr>
      <vt:lpstr>Приятные моменты</vt:lpstr>
      <vt:lpstr>Выражаю огромную благодарность за сотрудничество правильное адекватное направление пациентов на хирургическое лечение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КГБУЗ ККОКБ им. проф. П.Г. Макарова</dc:title>
  <dc:creator>victor-unique@yandex.ru</dc:creator>
  <cp:lastModifiedBy>victor-unique@yandex.ru</cp:lastModifiedBy>
  <cp:revision>9</cp:revision>
  <dcterms:created xsi:type="dcterms:W3CDTF">2024-03-28T01:49:59Z</dcterms:created>
  <dcterms:modified xsi:type="dcterms:W3CDTF">2024-05-14T04:00:23Z</dcterms:modified>
</cp:coreProperties>
</file>